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210" y="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BE31AB-57E5-4D2D-A1AD-0D4A29E7F600}"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26505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BE31AB-57E5-4D2D-A1AD-0D4A29E7F600}"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366524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BE31AB-57E5-4D2D-A1AD-0D4A29E7F600}"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79345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BE31AB-57E5-4D2D-A1AD-0D4A29E7F600}"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178025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BE31AB-57E5-4D2D-A1AD-0D4A29E7F600}"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4244513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BE31AB-57E5-4D2D-A1AD-0D4A29E7F600}"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191614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BE31AB-57E5-4D2D-A1AD-0D4A29E7F600}" type="datetimeFigureOut">
              <a:rPr lang="en-US" smtClean="0"/>
              <a:t>9/20/2012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396881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BE31AB-57E5-4D2D-A1AD-0D4A29E7F600}" type="datetimeFigureOut">
              <a:rPr lang="en-US" smtClean="0"/>
              <a:t>9/20/2012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214703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E31AB-57E5-4D2D-A1AD-0D4A29E7F600}" type="datetimeFigureOut">
              <a:rPr lang="en-US" smtClean="0"/>
              <a:t>9/20/2012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393466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E31AB-57E5-4D2D-A1AD-0D4A29E7F600}"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237484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BE31AB-57E5-4D2D-A1AD-0D4A29E7F600}"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DE2BC-1DB7-423B-BEEF-6FA9A792BCA9}" type="slidenum">
              <a:rPr lang="en-US" smtClean="0"/>
              <a:t>‹#›</a:t>
            </a:fld>
            <a:endParaRPr lang="en-US"/>
          </a:p>
        </p:txBody>
      </p:sp>
    </p:spTree>
    <p:extLst>
      <p:ext uri="{BB962C8B-B14F-4D97-AF65-F5344CB8AC3E}">
        <p14:creationId xmlns:p14="http://schemas.microsoft.com/office/powerpoint/2010/main" val="117977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E31AB-57E5-4D2D-A1AD-0D4A29E7F600}" type="datetimeFigureOut">
              <a:rPr lang="en-US" smtClean="0"/>
              <a:t>9/20/2012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DE2BC-1DB7-423B-BEEF-6FA9A792BCA9}" type="slidenum">
              <a:rPr lang="en-US" smtClean="0"/>
              <a:t>‹#›</a:t>
            </a:fld>
            <a:endParaRPr lang="en-US"/>
          </a:p>
        </p:txBody>
      </p:sp>
    </p:spTree>
    <p:extLst>
      <p:ext uri="{BB962C8B-B14F-4D97-AF65-F5344CB8AC3E}">
        <p14:creationId xmlns:p14="http://schemas.microsoft.com/office/powerpoint/2010/main" val="2669718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solidFill>
                  <a:schemeClr val="accent6">
                    <a:lumMod val="75000"/>
                  </a:schemeClr>
                </a:solidFill>
              </a:rPr>
              <a:t>PROPOSAL – JOINT INDUSTRY PROJECT (JIP)</a:t>
            </a:r>
            <a:r>
              <a:rPr lang="en-US" dirty="0">
                <a:solidFill>
                  <a:schemeClr val="accent6">
                    <a:lumMod val="75000"/>
                  </a:schemeClr>
                </a:solidFill>
              </a:rPr>
              <a:t/>
            </a:r>
            <a:br>
              <a:rPr lang="en-US" dirty="0">
                <a:solidFill>
                  <a:schemeClr val="accent6">
                    <a:lumMod val="75000"/>
                  </a:schemeClr>
                </a:solidFill>
              </a:rPr>
            </a:br>
            <a:r>
              <a:rPr lang="en-GB" dirty="0">
                <a:solidFill>
                  <a:schemeClr val="accent6">
                    <a:lumMod val="75000"/>
                  </a:schemeClr>
                </a:solidFill>
              </a:rPr>
              <a:t> </a:t>
            </a:r>
            <a:r>
              <a:rPr lang="en-US" dirty="0">
                <a:solidFill>
                  <a:schemeClr val="accent6">
                    <a:lumMod val="75000"/>
                  </a:schemeClr>
                </a:solidFill>
              </a:rPr>
              <a:t/>
            </a:r>
            <a:br>
              <a:rPr lang="en-US" dirty="0">
                <a:solidFill>
                  <a:schemeClr val="accent6">
                    <a:lumMod val="75000"/>
                  </a:schemeClr>
                </a:solidFill>
              </a:rPr>
            </a:br>
            <a:r>
              <a:rPr lang="en-GB" sz="7300" b="1" dirty="0">
                <a:solidFill>
                  <a:schemeClr val="accent6">
                    <a:lumMod val="75000"/>
                  </a:schemeClr>
                </a:solidFill>
              </a:rPr>
              <a:t>FLACS-Fire</a:t>
            </a:r>
            <a:r>
              <a:rPr lang="en-US" b="1" dirty="0"/>
              <a:t/>
            </a:r>
            <a:br>
              <a:rPr lang="en-US" b="1" dirty="0"/>
            </a:br>
            <a:endParaRPr lang="en-US"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331640" y="4504731"/>
            <a:ext cx="1776730" cy="1162050"/>
          </a:xfrm>
          <a:prstGeom prst="rect">
            <a:avLst/>
          </a:prstGeom>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3845191" y="4495206"/>
            <a:ext cx="1574165" cy="1181100"/>
          </a:xfrm>
          <a:prstGeom prst="rect">
            <a:avLst/>
          </a:prstGeom>
        </p:spPr>
      </p:pic>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56176" y="4495206"/>
            <a:ext cx="1574800" cy="1181100"/>
          </a:xfrm>
          <a:prstGeom prst="rect">
            <a:avLst/>
          </a:prstGeom>
        </p:spPr>
      </p:pic>
    </p:spTree>
    <p:extLst>
      <p:ext uri="{BB962C8B-B14F-4D97-AF65-F5344CB8AC3E}">
        <p14:creationId xmlns:p14="http://schemas.microsoft.com/office/powerpoint/2010/main" val="2361610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Interested</a:t>
            </a:r>
            <a:r>
              <a:rPr lang="nb-NO" dirty="0" smtClean="0"/>
              <a:t>?</a:t>
            </a:r>
            <a:endParaRPr lang="en-US" dirty="0"/>
          </a:p>
        </p:txBody>
      </p:sp>
      <p:sp>
        <p:nvSpPr>
          <p:cNvPr id="3" name="Content Placeholder 2"/>
          <p:cNvSpPr>
            <a:spLocks noGrp="1"/>
          </p:cNvSpPr>
          <p:nvPr>
            <p:ph idx="1"/>
          </p:nvPr>
        </p:nvSpPr>
        <p:spPr/>
        <p:txBody>
          <a:bodyPr/>
          <a:lstStyle/>
          <a:p>
            <a:r>
              <a:rPr lang="nb-NO" dirty="0" smtClean="0"/>
              <a:t>More </a:t>
            </a:r>
            <a:r>
              <a:rPr lang="nb-NO" dirty="0" err="1" smtClean="0"/>
              <a:t>details</a:t>
            </a:r>
            <a:r>
              <a:rPr lang="nb-NO" dirty="0" smtClean="0"/>
              <a:t> </a:t>
            </a:r>
            <a:r>
              <a:rPr lang="nb-NO" dirty="0" err="1" smtClean="0"/>
              <a:t>can</a:t>
            </a:r>
            <a:r>
              <a:rPr lang="nb-NO" dirty="0" smtClean="0"/>
              <a:t> be </a:t>
            </a:r>
            <a:r>
              <a:rPr lang="nb-NO" dirty="0" err="1" smtClean="0"/>
              <a:t>found</a:t>
            </a:r>
            <a:r>
              <a:rPr lang="nb-NO" dirty="0" smtClean="0"/>
              <a:t> in </a:t>
            </a:r>
            <a:r>
              <a:rPr lang="nb-NO" dirty="0" err="1" smtClean="0"/>
              <a:t>the</a:t>
            </a:r>
            <a:r>
              <a:rPr lang="nb-NO" dirty="0" smtClean="0"/>
              <a:t> full </a:t>
            </a:r>
            <a:r>
              <a:rPr lang="nb-NO" dirty="0" err="1" smtClean="0"/>
              <a:t>project</a:t>
            </a:r>
            <a:r>
              <a:rPr lang="nb-NO" dirty="0" smtClean="0"/>
              <a:t> </a:t>
            </a:r>
            <a:r>
              <a:rPr lang="nb-NO" dirty="0" err="1" smtClean="0"/>
              <a:t>proposal</a:t>
            </a:r>
            <a:r>
              <a:rPr lang="nb-NO" dirty="0" smtClean="0"/>
              <a:t> </a:t>
            </a:r>
            <a:r>
              <a:rPr lang="nb-NO" dirty="0" err="1" smtClean="0"/>
              <a:t>on</a:t>
            </a:r>
            <a:r>
              <a:rPr lang="nb-NO" dirty="0" smtClean="0"/>
              <a:t> </a:t>
            </a:r>
            <a:r>
              <a:rPr lang="nb-NO" dirty="0" err="1" smtClean="0"/>
              <a:t>the</a:t>
            </a:r>
            <a:r>
              <a:rPr lang="nb-NO" dirty="0" smtClean="0"/>
              <a:t> FLACS-Fire JIP</a:t>
            </a:r>
          </a:p>
          <a:p>
            <a:r>
              <a:rPr lang="nb-NO" dirty="0" smtClean="0"/>
              <a:t>More questions? </a:t>
            </a:r>
            <a:r>
              <a:rPr lang="nb-NO" dirty="0" err="1" smtClean="0"/>
              <a:t>Contact</a:t>
            </a:r>
            <a:r>
              <a:rPr lang="nb-NO" dirty="0" smtClean="0"/>
              <a:t> </a:t>
            </a:r>
            <a:r>
              <a:rPr lang="nb-NO" dirty="0" err="1" smtClean="0"/>
              <a:t>information</a:t>
            </a:r>
            <a:r>
              <a:rPr lang="nb-NO" dirty="0" smtClean="0"/>
              <a:t> </a:t>
            </a:r>
            <a:r>
              <a:rPr lang="nb-NO" dirty="0" err="1" smtClean="0"/>
              <a:t>can</a:t>
            </a:r>
            <a:r>
              <a:rPr lang="nb-NO" dirty="0" smtClean="0"/>
              <a:t> be </a:t>
            </a:r>
            <a:r>
              <a:rPr lang="nb-NO" dirty="0" err="1" smtClean="0"/>
              <a:t>found</a:t>
            </a:r>
            <a:r>
              <a:rPr lang="nb-NO" dirty="0" smtClean="0"/>
              <a:t> </a:t>
            </a:r>
            <a:r>
              <a:rPr lang="nb-NO" dirty="0"/>
              <a:t>i</a:t>
            </a:r>
            <a:r>
              <a:rPr lang="nb-NO" dirty="0" smtClean="0"/>
              <a:t>n </a:t>
            </a:r>
            <a:r>
              <a:rPr lang="nb-NO" dirty="0" err="1" smtClean="0"/>
              <a:t>the</a:t>
            </a:r>
            <a:r>
              <a:rPr lang="nb-NO" dirty="0" smtClean="0"/>
              <a:t> </a:t>
            </a:r>
            <a:r>
              <a:rPr lang="nb-NO" dirty="0" err="1" smtClean="0"/>
              <a:t>proposal</a:t>
            </a:r>
            <a:endParaRPr lang="nb-NO" dirty="0" smtClean="0"/>
          </a:p>
          <a:p>
            <a:endParaRPr lang="en-US" dirty="0"/>
          </a:p>
        </p:txBody>
      </p:sp>
    </p:spTree>
    <p:extLst>
      <p:ext uri="{BB962C8B-B14F-4D97-AF65-F5344CB8AC3E}">
        <p14:creationId xmlns:p14="http://schemas.microsoft.com/office/powerpoint/2010/main" val="16379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Motivation</a:t>
            </a:r>
            <a:endParaRPr lang="en-US" dirty="0"/>
          </a:p>
        </p:txBody>
      </p:sp>
      <p:sp>
        <p:nvSpPr>
          <p:cNvPr id="3" name="Content Placeholder 2"/>
          <p:cNvSpPr>
            <a:spLocks noGrp="1"/>
          </p:cNvSpPr>
          <p:nvPr>
            <p:ph idx="1"/>
          </p:nvPr>
        </p:nvSpPr>
        <p:spPr/>
        <p:txBody>
          <a:bodyPr/>
          <a:lstStyle/>
          <a:p>
            <a:r>
              <a:rPr lang="en-GB" dirty="0"/>
              <a:t>Accidental fires represent a significant hazard to people, property and the </a:t>
            </a:r>
            <a:r>
              <a:rPr lang="en-GB" dirty="0" smtClean="0"/>
              <a:t>environment</a:t>
            </a:r>
          </a:p>
          <a:p>
            <a:r>
              <a:rPr lang="en-GB" dirty="0"/>
              <a:t>Experimental investigations of large-scale fire phenomena are inherently </a:t>
            </a:r>
            <a:r>
              <a:rPr lang="en-GB" dirty="0" smtClean="0"/>
              <a:t>expensive</a:t>
            </a:r>
          </a:p>
          <a:p>
            <a:r>
              <a:rPr lang="en-GB" dirty="0" smtClean="0"/>
              <a:t>The aim is </a:t>
            </a:r>
            <a:r>
              <a:rPr lang="en-GB" dirty="0"/>
              <a:t>to accelerate the development of the CFD tool FLACS into a state-of-the-art tool for fire simulations</a:t>
            </a:r>
            <a:endParaRPr lang="en-GB" dirty="0" smtClean="0"/>
          </a:p>
        </p:txBody>
      </p:sp>
    </p:spTree>
    <p:extLst>
      <p:ext uri="{BB962C8B-B14F-4D97-AF65-F5344CB8AC3E}">
        <p14:creationId xmlns:p14="http://schemas.microsoft.com/office/powerpoint/2010/main" val="96405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FLACS - </a:t>
            </a:r>
            <a:r>
              <a:rPr lang="nb-NO" dirty="0" err="1" smtClean="0"/>
              <a:t>history</a:t>
            </a:r>
            <a:endParaRPr lang="en-US" dirty="0"/>
          </a:p>
        </p:txBody>
      </p:sp>
      <p:sp>
        <p:nvSpPr>
          <p:cNvPr id="3" name="Content Placeholder 2"/>
          <p:cNvSpPr>
            <a:spLocks noGrp="1"/>
          </p:cNvSpPr>
          <p:nvPr>
            <p:ph idx="1"/>
          </p:nvPr>
        </p:nvSpPr>
        <p:spPr/>
        <p:txBody>
          <a:bodyPr>
            <a:normAutofit lnSpcReduction="10000"/>
          </a:bodyPr>
          <a:lstStyle/>
          <a:p>
            <a:r>
              <a:rPr lang="en-GB" dirty="0"/>
              <a:t>The FLACS software has been developed by </a:t>
            </a:r>
            <a:r>
              <a:rPr lang="en-GB" dirty="0" err="1"/>
              <a:t>GexCon</a:t>
            </a:r>
            <a:r>
              <a:rPr lang="en-GB" dirty="0"/>
              <a:t> for 30 years to become a leading CFD consequence tool for explosion and </a:t>
            </a:r>
            <a:r>
              <a:rPr lang="en-GB" dirty="0" smtClean="0"/>
              <a:t>dispersion</a:t>
            </a:r>
          </a:p>
          <a:p>
            <a:r>
              <a:rPr lang="en-GB" dirty="0" err="1"/>
              <a:t>GexCon</a:t>
            </a:r>
            <a:r>
              <a:rPr lang="en-GB" dirty="0"/>
              <a:t> is an internationally renowned company in the field of gas dispersion and explosion </a:t>
            </a:r>
            <a:r>
              <a:rPr lang="en-GB" dirty="0" smtClean="0"/>
              <a:t>safety</a:t>
            </a:r>
          </a:p>
          <a:p>
            <a:r>
              <a:rPr lang="en-GB" dirty="0"/>
              <a:t>FLACS is well-validated for explosion simulations and is widely accepted by authorities worldwide</a:t>
            </a:r>
            <a:endParaRPr lang="en-US" dirty="0"/>
          </a:p>
        </p:txBody>
      </p:sp>
    </p:spTree>
    <p:extLst>
      <p:ext uri="{BB962C8B-B14F-4D97-AF65-F5344CB8AC3E}">
        <p14:creationId xmlns:p14="http://schemas.microsoft.com/office/powerpoint/2010/main" val="838704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FLACS – </a:t>
            </a:r>
            <a:r>
              <a:rPr lang="nb-NO" dirty="0" err="1" smtClean="0"/>
              <a:t>history</a:t>
            </a:r>
            <a:r>
              <a:rPr lang="nb-NO" dirty="0" smtClean="0"/>
              <a:t> </a:t>
            </a:r>
            <a:r>
              <a:rPr lang="nb-NO" dirty="0" err="1" smtClean="0"/>
              <a:t>cont</a:t>
            </a:r>
            <a:r>
              <a:rPr lang="nb-NO" dirty="0" smtClean="0"/>
              <a:t>.</a:t>
            </a:r>
            <a:endParaRPr lang="en-US" dirty="0"/>
          </a:p>
        </p:txBody>
      </p:sp>
      <p:sp>
        <p:nvSpPr>
          <p:cNvPr id="3" name="Content Placeholder 2"/>
          <p:cNvSpPr>
            <a:spLocks noGrp="1"/>
          </p:cNvSpPr>
          <p:nvPr>
            <p:ph idx="1"/>
          </p:nvPr>
        </p:nvSpPr>
        <p:spPr/>
        <p:txBody>
          <a:bodyPr/>
          <a:lstStyle/>
          <a:p>
            <a:r>
              <a:rPr lang="en-GB" dirty="0" smtClean="0"/>
              <a:t>Use </a:t>
            </a:r>
            <a:r>
              <a:rPr lang="en-GB" dirty="0"/>
              <a:t>of FLACS for explosion safety analyses offshore is recommended as a part of the NORSOK standard in </a:t>
            </a:r>
            <a:r>
              <a:rPr lang="en-GB" dirty="0" smtClean="0"/>
              <a:t>Norway</a:t>
            </a:r>
          </a:p>
          <a:p>
            <a:r>
              <a:rPr lang="en-GB" dirty="0"/>
              <a:t>FLACS has also been officially accepted by the US Department of Transportation as the first CFD consequence tool to be used for dispersion studies in connection to LNG facility siting according the NFPA-59A standard</a:t>
            </a:r>
            <a:endParaRPr lang="en-US" dirty="0"/>
          </a:p>
        </p:txBody>
      </p:sp>
    </p:spTree>
    <p:extLst>
      <p:ext uri="{BB962C8B-B14F-4D97-AF65-F5344CB8AC3E}">
        <p14:creationId xmlns:p14="http://schemas.microsoft.com/office/powerpoint/2010/main" val="2404273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Benefits </a:t>
            </a:r>
            <a:r>
              <a:rPr lang="nb-NO" dirty="0" err="1" smtClean="0"/>
              <a:t>of</a:t>
            </a:r>
            <a:r>
              <a:rPr lang="nb-NO" dirty="0" smtClean="0"/>
              <a:t> </a:t>
            </a:r>
            <a:r>
              <a:rPr lang="nb-NO" dirty="0" err="1" smtClean="0"/>
              <a:t>using</a:t>
            </a:r>
            <a:r>
              <a:rPr lang="nb-NO" dirty="0" smtClean="0"/>
              <a:t> FLACS</a:t>
            </a:r>
            <a:endParaRPr lang="en-US" dirty="0"/>
          </a:p>
        </p:txBody>
      </p:sp>
      <p:sp>
        <p:nvSpPr>
          <p:cNvPr id="3" name="Content Placeholder 2"/>
          <p:cNvSpPr>
            <a:spLocks noGrp="1"/>
          </p:cNvSpPr>
          <p:nvPr>
            <p:ph idx="1"/>
          </p:nvPr>
        </p:nvSpPr>
        <p:spPr/>
        <p:txBody>
          <a:bodyPr>
            <a:normAutofit fontScale="92500"/>
          </a:bodyPr>
          <a:lstStyle/>
          <a:p>
            <a:pPr lvl="0"/>
            <a:r>
              <a:rPr lang="en-GB" dirty="0"/>
              <a:t>FLACS is user-friendly and efficient compared to most other CFD-tools</a:t>
            </a:r>
            <a:endParaRPr lang="en-US" dirty="0"/>
          </a:p>
          <a:p>
            <a:pPr lvl="0"/>
            <a:r>
              <a:rPr lang="en-GB" dirty="0"/>
              <a:t>FLACS has been extensively validated for explosion and dispersion studies in petrochemical facilities, and the same emphasize on validation will be employed for FLACS-Fire</a:t>
            </a:r>
            <a:endParaRPr lang="en-US" dirty="0"/>
          </a:p>
          <a:p>
            <a:pPr lvl="0"/>
            <a:r>
              <a:rPr lang="en-GB" dirty="0"/>
              <a:t>Existing FLACS users will be able to use the same geometry models for dispersion, explosion and fire </a:t>
            </a:r>
            <a:r>
              <a:rPr lang="en-GB" dirty="0" smtClean="0"/>
              <a:t>simulations</a:t>
            </a:r>
            <a:endParaRPr lang="en-US" dirty="0"/>
          </a:p>
        </p:txBody>
      </p:sp>
    </p:spTree>
    <p:extLst>
      <p:ext uri="{BB962C8B-B14F-4D97-AF65-F5344CB8AC3E}">
        <p14:creationId xmlns:p14="http://schemas.microsoft.com/office/powerpoint/2010/main" val="547775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Benefits </a:t>
            </a:r>
            <a:r>
              <a:rPr lang="nb-NO" dirty="0" err="1" smtClean="0"/>
              <a:t>of</a:t>
            </a:r>
            <a:r>
              <a:rPr lang="nb-NO" dirty="0" smtClean="0"/>
              <a:t> </a:t>
            </a:r>
            <a:r>
              <a:rPr lang="nb-NO" dirty="0" err="1" smtClean="0"/>
              <a:t>using</a:t>
            </a:r>
            <a:r>
              <a:rPr lang="nb-NO" dirty="0" smtClean="0"/>
              <a:t> FLACS, </a:t>
            </a:r>
            <a:r>
              <a:rPr lang="nb-NO" dirty="0" err="1" smtClean="0"/>
              <a:t>cont</a:t>
            </a:r>
            <a:r>
              <a:rPr lang="nb-NO" dirty="0" smtClean="0"/>
              <a:t>.</a:t>
            </a:r>
            <a:endParaRPr lang="en-US" dirty="0"/>
          </a:p>
        </p:txBody>
      </p:sp>
      <p:sp>
        <p:nvSpPr>
          <p:cNvPr id="3" name="Content Placeholder 2"/>
          <p:cNvSpPr>
            <a:spLocks noGrp="1"/>
          </p:cNvSpPr>
          <p:nvPr>
            <p:ph idx="1"/>
          </p:nvPr>
        </p:nvSpPr>
        <p:spPr/>
        <p:txBody>
          <a:bodyPr/>
          <a:lstStyle/>
          <a:p>
            <a:pPr lvl="0"/>
            <a:r>
              <a:rPr lang="en-GB" dirty="0"/>
              <a:t>Existing FLACS users will get a significant discount on the fire simulator</a:t>
            </a:r>
            <a:endParaRPr lang="en-US" dirty="0"/>
          </a:p>
          <a:p>
            <a:pPr lvl="0"/>
            <a:r>
              <a:rPr lang="en-GB" dirty="0"/>
              <a:t>There will be limited need for additional training for experienced FLACS </a:t>
            </a:r>
            <a:r>
              <a:rPr lang="en-GB" dirty="0" smtClean="0"/>
              <a:t>users</a:t>
            </a:r>
            <a:endParaRPr lang="en-US" dirty="0"/>
          </a:p>
        </p:txBody>
      </p:sp>
    </p:spTree>
    <p:extLst>
      <p:ext uri="{BB962C8B-B14F-4D97-AF65-F5344CB8AC3E}">
        <p14:creationId xmlns:p14="http://schemas.microsoft.com/office/powerpoint/2010/main" val="1499213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FLACS-Fire </a:t>
            </a:r>
            <a:r>
              <a:rPr lang="nb-NO" dirty="0" err="1" smtClean="0"/>
              <a:t>modeling</a:t>
            </a:r>
            <a:r>
              <a:rPr lang="nb-NO" dirty="0" smtClean="0"/>
              <a:t> </a:t>
            </a:r>
            <a:r>
              <a:rPr lang="nb-NO" dirty="0" err="1" smtClean="0"/>
              <a:t>capabilities</a:t>
            </a:r>
            <a:endParaRPr lang="en-US" dirty="0"/>
          </a:p>
        </p:txBody>
      </p:sp>
      <p:sp>
        <p:nvSpPr>
          <p:cNvPr id="3" name="Content Placeholder 2"/>
          <p:cNvSpPr>
            <a:spLocks noGrp="1"/>
          </p:cNvSpPr>
          <p:nvPr>
            <p:ph idx="1"/>
          </p:nvPr>
        </p:nvSpPr>
        <p:spPr/>
        <p:txBody>
          <a:bodyPr/>
          <a:lstStyle/>
          <a:p>
            <a:pPr lvl="0"/>
            <a:r>
              <a:rPr lang="en-GB" dirty="0"/>
              <a:t>Jet and pool fires in petrochemical process plants, under varying atmospheric conditions</a:t>
            </a:r>
            <a:endParaRPr lang="en-US" dirty="0"/>
          </a:p>
          <a:p>
            <a:pPr lvl="0"/>
            <a:r>
              <a:rPr lang="en-GB" dirty="0"/>
              <a:t>Confined or unconfined fires in congested geometries</a:t>
            </a:r>
            <a:endParaRPr lang="en-US" dirty="0"/>
          </a:p>
          <a:p>
            <a:pPr lvl="0"/>
            <a:r>
              <a:rPr lang="en-GB" dirty="0" err="1"/>
              <a:t>Radiative</a:t>
            </a:r>
            <a:r>
              <a:rPr lang="en-GB" dirty="0"/>
              <a:t> and convective heat transfer to solid objects</a:t>
            </a:r>
            <a:endParaRPr lang="en-US" dirty="0"/>
          </a:p>
          <a:p>
            <a:pPr lvl="0"/>
            <a:r>
              <a:rPr lang="en-GB" dirty="0"/>
              <a:t>Distribution of smoke and toxic </a:t>
            </a:r>
            <a:r>
              <a:rPr lang="en-GB" dirty="0" smtClean="0"/>
              <a:t>products</a:t>
            </a:r>
            <a:endParaRPr lang="en-US" dirty="0"/>
          </a:p>
        </p:txBody>
      </p:sp>
    </p:spTree>
    <p:extLst>
      <p:ext uri="{BB962C8B-B14F-4D97-AF65-F5344CB8AC3E}">
        <p14:creationId xmlns:p14="http://schemas.microsoft.com/office/powerpoint/2010/main" val="117691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Expected</a:t>
            </a:r>
            <a:r>
              <a:rPr lang="nb-NO" dirty="0" smtClean="0"/>
              <a:t> </a:t>
            </a:r>
            <a:r>
              <a:rPr lang="nb-NO" dirty="0" err="1" smtClean="0"/>
              <a:t>sponsorship</a:t>
            </a:r>
            <a:r>
              <a:rPr lang="nb-NO" dirty="0" smtClean="0"/>
              <a:t> </a:t>
            </a:r>
            <a:r>
              <a:rPr lang="nb-NO" dirty="0" err="1" smtClean="0"/>
              <a:t>level</a:t>
            </a:r>
            <a:endParaRPr lang="en-US" dirty="0"/>
          </a:p>
        </p:txBody>
      </p:sp>
      <p:sp>
        <p:nvSpPr>
          <p:cNvPr id="3" name="Content Placeholder 2"/>
          <p:cNvSpPr>
            <a:spLocks noGrp="1"/>
          </p:cNvSpPr>
          <p:nvPr>
            <p:ph idx="1"/>
          </p:nvPr>
        </p:nvSpPr>
        <p:spPr/>
        <p:txBody>
          <a:bodyPr/>
          <a:lstStyle/>
          <a:p>
            <a:r>
              <a:rPr lang="en-GB" dirty="0"/>
              <a:t>JIP sponsors for the FLACS-Fire must commit to minimum 1 year (400 000 </a:t>
            </a:r>
            <a:r>
              <a:rPr lang="en-GB" dirty="0" smtClean="0"/>
              <a:t>NOK)</a:t>
            </a:r>
          </a:p>
          <a:p>
            <a:r>
              <a:rPr lang="en-GB" dirty="0"/>
              <a:t>The total amount per participant will hence be 1.6 million NOK for the full period (4 years</a:t>
            </a:r>
            <a:r>
              <a:rPr lang="en-GB" dirty="0" smtClean="0"/>
              <a:t>)</a:t>
            </a:r>
          </a:p>
          <a:p>
            <a:r>
              <a:rPr lang="en-GB" dirty="0"/>
              <a:t>Tentative JIP start-up in December 2012/January 2013</a:t>
            </a:r>
            <a:endParaRPr lang="en-US" dirty="0"/>
          </a:p>
        </p:txBody>
      </p:sp>
    </p:spTree>
    <p:extLst>
      <p:ext uri="{BB962C8B-B14F-4D97-AF65-F5344CB8AC3E}">
        <p14:creationId xmlns:p14="http://schemas.microsoft.com/office/powerpoint/2010/main" val="1616439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Benefits </a:t>
            </a:r>
            <a:r>
              <a:rPr lang="nb-NO" dirty="0" err="1" smtClean="0"/>
              <a:t>of</a:t>
            </a:r>
            <a:r>
              <a:rPr lang="nb-NO" dirty="0" smtClean="0"/>
              <a:t> </a:t>
            </a:r>
            <a:r>
              <a:rPr lang="nb-NO" dirty="0" err="1" smtClean="0"/>
              <a:t>being</a:t>
            </a:r>
            <a:r>
              <a:rPr lang="nb-NO" dirty="0" smtClean="0"/>
              <a:t> a sponsor</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Be a part of an international expert group on fire safety </a:t>
            </a:r>
            <a:endParaRPr lang="en-US" dirty="0"/>
          </a:p>
          <a:p>
            <a:pPr lvl="0"/>
            <a:r>
              <a:rPr lang="en-GB" dirty="0"/>
              <a:t>Position your organization as a global leader in the field of fire safety and contribute to research and knowledge-building</a:t>
            </a:r>
            <a:endParaRPr lang="en-US" dirty="0"/>
          </a:p>
          <a:p>
            <a:pPr lvl="0"/>
            <a:r>
              <a:rPr lang="en-GB" dirty="0"/>
              <a:t>Get the opportunity to take part in and influence the development process</a:t>
            </a:r>
            <a:endParaRPr lang="en-US" dirty="0"/>
          </a:p>
          <a:p>
            <a:pPr lvl="0"/>
            <a:r>
              <a:rPr lang="en-GB" dirty="0"/>
              <a:t>Gain access to beta-releases as well as final commercial releases of FLACS-Fire</a:t>
            </a:r>
            <a:endParaRPr lang="en-US" dirty="0"/>
          </a:p>
          <a:p>
            <a:pPr lvl="0"/>
            <a:r>
              <a:rPr lang="en-GB" dirty="0"/>
              <a:t>The right to prioritize 3 man-months R&amp;D work in the voting process when prioritizing work for the next budget period.</a:t>
            </a:r>
            <a:endParaRPr lang="en-US" dirty="0"/>
          </a:p>
          <a:p>
            <a:pPr lvl="0"/>
            <a:r>
              <a:rPr lang="en-GB" dirty="0"/>
              <a:t>Free access to company internal license level test versions of FLACS-Fire (+Dispersion) during the sponsorship period.</a:t>
            </a:r>
            <a:endParaRPr lang="en-US" dirty="0"/>
          </a:p>
          <a:p>
            <a:pPr lvl="0"/>
            <a:r>
              <a:rPr lang="en-GB" dirty="0"/>
              <a:t>25% of the sponsorship funding can be deducted against future purchase of FLACS-Fire (and other FLACS-SW payments if excess deductions).</a:t>
            </a:r>
            <a:endParaRPr lang="en-US" dirty="0"/>
          </a:p>
          <a:p>
            <a:pPr lvl="0"/>
            <a:r>
              <a:rPr lang="en-GB" dirty="0"/>
              <a:t>Simulation setups for tests in main validation matrix during support </a:t>
            </a:r>
            <a:r>
              <a:rPr lang="en-GB" dirty="0" smtClean="0"/>
              <a:t>period</a:t>
            </a:r>
            <a:endParaRPr lang="en-US" dirty="0"/>
          </a:p>
        </p:txBody>
      </p:sp>
    </p:spTree>
    <p:extLst>
      <p:ext uri="{BB962C8B-B14F-4D97-AF65-F5344CB8AC3E}">
        <p14:creationId xmlns:p14="http://schemas.microsoft.com/office/powerpoint/2010/main" val="2870149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492</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PROPOSAL – JOINT INDUSTRY PROJECT (JIP)   FLACS-Fire </vt:lpstr>
      <vt:lpstr>Motivation</vt:lpstr>
      <vt:lpstr>FLACS - history</vt:lpstr>
      <vt:lpstr>FLACS – history cont.</vt:lpstr>
      <vt:lpstr>Benefits of using FLACS</vt:lpstr>
      <vt:lpstr>Benefits of using FLACS, cont.</vt:lpstr>
      <vt:lpstr>FLACS-Fire modeling capabilities</vt:lpstr>
      <vt:lpstr>Expected sponsorship level</vt:lpstr>
      <vt:lpstr>Benefits of being a sponsor</vt:lpstr>
      <vt:lpstr>Interested?</vt:lpstr>
    </vt:vector>
  </TitlesOfParts>
  <Company>Christian Michelsen Research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 JOINT INDUSTRY PROJECT (JIP)   FLACS-Fire</dc:title>
  <dc:creator>Lilleberg, Bjørn</dc:creator>
  <cp:lastModifiedBy>Price, Dave</cp:lastModifiedBy>
  <cp:revision>7</cp:revision>
  <dcterms:created xsi:type="dcterms:W3CDTF">2012-07-05T12:51:55Z</dcterms:created>
  <dcterms:modified xsi:type="dcterms:W3CDTF">2012-09-20T14:48:36Z</dcterms:modified>
</cp:coreProperties>
</file>